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Mono" pitchFamily="2" charset="0"/>
      <p:regular r:id="rId46"/>
      <p:bold r:id="rId47"/>
      <p:italic r:id="rId48"/>
      <p:boldItalic r:id="rId49"/>
    </p:embeddedFont>
    <p:embeddedFont>
      <p:font typeface="Roboto Thin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94601"/>
  </p:normalViewPr>
  <p:slideViewPr>
    <p:cSldViewPr snapToGrid="0">
      <p:cViewPr varScale="1">
        <p:scale>
          <a:sx n="138" d="100"/>
          <a:sy n="138" d="100"/>
        </p:scale>
        <p:origin x="880" y="176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130e1e3c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130e1e3c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5130e1e3c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5130e1e3c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130e1e3c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130e1e3c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130e1e3cc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130e1e3cc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130e1e3c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130e1e3cc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130e1e3c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130e1e3c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130e1e3c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5130e1e3c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5130e1e3c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5130e1e3cc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130e1e3c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130e1e3c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130e1e3cc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130e1e3cc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130e1e3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130e1e3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130e1e3cc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5130e1e3cc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130e1e3c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130e1e3c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130e1e3cc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130e1e3cc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130e1e3cc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130e1e3cc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130e1e3cc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130e1e3cc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130e1e3c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130e1e3c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130e1e3c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130e1e3c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130e1e3c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130e1e3c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130e1e3c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130e1e3c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130e1e3c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130e1e3c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130e1e3c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130e1e3c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 browser finishes reading the HTML and building its record of the DOM, it renders the page.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this, we can use JavaScript to update the browser’s internal “record” of the page (i.e., the DOM).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browser detects a change in the DOM, it automatically updates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130e1e3c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130e1e3c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code changes the DOM. In particular, it updates the record for our heading such that it contains the text “Meaningful Nonsense”, instead of “Meaningless Text.”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the browser realizes the DOM has been updated, it repaints the page to reflect the changes.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130e1e3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130e1e3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5130e1e3c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5130e1e3c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xss-game.appspot.com/level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xss-game.appspot.com/level2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xss-game.appspot.com/level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Day 2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Cross-Site Scripting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 at the cost of Vulnerability</a:t>
            </a:r>
            <a:endParaRPr/>
          </a:p>
        </p:txBody>
      </p:sp>
      <p:sp>
        <p:nvSpPr>
          <p:cNvPr id="1126" name="Google Shape;1126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JavaScript is often used to update HTML based on user input, but attackers can use input to submit malicious XSS payloads.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8" name="Google Shape;11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75" y="1519475"/>
            <a:ext cx="3710549" cy="1526726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425" y="2913224"/>
            <a:ext cx="4673451" cy="1877874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30" name="Google Shape;1130;p62"/>
          <p:cNvCxnSpPr>
            <a:stCxn id="1128" idx="2"/>
            <a:endCxn id="1129" idx="1"/>
          </p:cNvCxnSpPr>
          <p:nvPr/>
        </p:nvCxnSpPr>
        <p:spPr>
          <a:xfrm rot="-5400000" flipH="1">
            <a:off x="2795649" y="2439600"/>
            <a:ext cx="806100" cy="2019300"/>
          </a:xfrm>
          <a:prstGeom prst="bentConnector2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31" name="Google Shape;1131;p62"/>
          <p:cNvSpPr txBox="1"/>
          <p:nvPr/>
        </p:nvSpPr>
        <p:spPr>
          <a:xfrm>
            <a:off x="213400" y="3981425"/>
            <a:ext cx="3777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example, a user added an HTML element that causes JavaScript to execute when the user passes their mouse over the name Mnemosyne.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62"/>
          <p:cNvSpPr txBox="1"/>
          <p:nvPr/>
        </p:nvSpPr>
        <p:spPr>
          <a:xfrm>
            <a:off x="4151075" y="1690650"/>
            <a:ext cx="39057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Attackers can submit malicious HTML instead of “expected” input, causing the web application to behave in unexpected ways.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XSS is a threat anywhere that user input is inserted into an HTML document.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main flavors are: </a:t>
            </a:r>
            <a:endParaRPr/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6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990000"/>
                </a:solidFill>
              </a:rPr>
              <a:t>Reflected</a:t>
            </a:r>
            <a:r>
              <a:rPr lang="en" sz="1800">
                <a:solidFill>
                  <a:schemeClr val="dk1"/>
                </a:solidFill>
              </a:rPr>
              <a:t>: User input echoed to page from a request.</a:t>
            </a:r>
            <a:endParaRPr/>
          </a:p>
        </p:txBody>
      </p:sp>
      <p:sp>
        <p:nvSpPr>
          <p:cNvPr id="1141" name="Google Shape;1141;p6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990000"/>
                </a:solidFill>
              </a:rPr>
              <a:t>Persistent</a:t>
            </a:r>
            <a:r>
              <a:rPr lang="en" sz="1800">
                <a:solidFill>
                  <a:schemeClr val="dk1"/>
                </a:solidFill>
              </a:rPr>
              <a:t>: Malicious script is loaded from database. </a:t>
            </a:r>
            <a:endParaRPr/>
          </a:p>
        </p:txBody>
      </p:sp>
      <p:sp>
        <p:nvSpPr>
          <p:cNvPr id="1142" name="Google Shape;1142;p6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Dom-Based</a:t>
            </a:r>
            <a:r>
              <a:rPr lang="en" sz="1800">
                <a:solidFill>
                  <a:schemeClr val="dk1"/>
                </a:solidFill>
              </a:rPr>
              <a:t>: Exploitation of a client-side script via manipulation of the DOM. </a:t>
            </a:r>
            <a:endParaRPr/>
          </a:p>
        </p:txBody>
      </p:sp>
      <p:sp>
        <p:nvSpPr>
          <p:cNvPr id="1143" name="Google Shape;1143;p6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Reflected and Persistent, the payload is contained in the server’s response. We’ll focus on these two today.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4" name="Google Shape;1144;p63"/>
          <p:cNvSpPr/>
          <p:nvPr/>
        </p:nvSpPr>
        <p:spPr>
          <a:xfrm>
            <a:off x="457200" y="3919000"/>
            <a:ext cx="821700" cy="60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75" y="3811574"/>
            <a:ext cx="821700" cy="8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Reflected XSS</a:t>
            </a:r>
            <a:endParaRPr/>
          </a:p>
        </p:txBody>
      </p:sp>
      <p:sp>
        <p:nvSpPr>
          <p:cNvPr id="1151" name="Google Shape;1151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Web apps can send user input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the server via query params.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These params are then used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to generate the HTML response.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XSS results when the server includes</a:t>
            </a:r>
            <a:endParaRPr sz="1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malicious JavaScript in its response.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157" name="Google Shape;1157;p6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158" name="Google Shape;1158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9" name="Google Shape;11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00" y="658963"/>
            <a:ext cx="5443392" cy="1947601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0" name="Google Shape;11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247" y="2815385"/>
            <a:ext cx="4422926" cy="2101274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61" name="Google Shape;1161;p65"/>
          <p:cNvCxnSpPr>
            <a:stCxn id="1159" idx="1"/>
            <a:endCxn id="1160" idx="1"/>
          </p:cNvCxnSpPr>
          <p:nvPr/>
        </p:nvCxnSpPr>
        <p:spPr>
          <a:xfrm>
            <a:off x="167500" y="1632763"/>
            <a:ext cx="2096700" cy="2233200"/>
          </a:xfrm>
          <a:prstGeom prst="bentConnector3">
            <a:avLst>
              <a:gd name="adj1" fmla="val -863"/>
            </a:avLst>
          </a:prstGeom>
          <a:noFill/>
          <a:ln w="28575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Poisoned Leakes</a:t>
            </a:r>
            <a:endParaRPr/>
          </a:p>
        </p:txBody>
      </p:sp>
      <p:sp>
        <p:nvSpPr>
          <p:cNvPr id="1167" name="Google Shape;1167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990000"/>
                </a:solidFill>
              </a:rPr>
              <a:t>Reflected XSS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/>
              <a:t>attacks are typically delivered by poisoning the query string, then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>
                <a:solidFill>
                  <a:srgbClr val="990000"/>
                </a:solidFill>
              </a:rPr>
              <a:t>phishing victims</a:t>
            </a:r>
            <a:r>
              <a:rPr lang="en" sz="1400" b="1">
                <a:solidFill>
                  <a:srgbClr val="E7E6E6"/>
                </a:solidFill>
              </a:rPr>
              <a:t> </a:t>
            </a:r>
            <a:r>
              <a:rPr lang="en" sz="1400" b="1"/>
              <a:t>with the poisoned link.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9" name="Google Shape;11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788" y="1783275"/>
            <a:ext cx="461250" cy="455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00">
                <a:alpha val="50000"/>
              </a:srgbClr>
            </a:outerShdw>
          </a:effectLst>
        </p:spPr>
      </p:pic>
      <p:pic>
        <p:nvPicPr>
          <p:cNvPr id="1170" name="Google Shape;11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63" y="1483025"/>
            <a:ext cx="1093000" cy="105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6587" y="1373551"/>
            <a:ext cx="1093006" cy="12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650" y="3650050"/>
            <a:ext cx="1271515" cy="10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6"/>
          <p:cNvSpPr/>
          <p:nvPr/>
        </p:nvSpPr>
        <p:spPr>
          <a:xfrm>
            <a:off x="1929500" y="1850963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66"/>
          <p:cNvSpPr/>
          <p:nvPr/>
        </p:nvSpPr>
        <p:spPr>
          <a:xfrm>
            <a:off x="7257388" y="277168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66"/>
          <p:cNvSpPr/>
          <p:nvPr/>
        </p:nvSpPr>
        <p:spPr>
          <a:xfrm>
            <a:off x="4731313" y="4311338"/>
            <a:ext cx="3114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6" name="Google Shape;1176;p66"/>
          <p:cNvSpPr/>
          <p:nvPr/>
        </p:nvSpPr>
        <p:spPr>
          <a:xfrm>
            <a:off x="3106726" y="4071375"/>
            <a:ext cx="394800" cy="3201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77" name="Google Shape;1177;p66"/>
          <p:cNvCxnSpPr>
            <a:stCxn id="1173" idx="6"/>
            <a:endCxn id="1169" idx="1"/>
          </p:cNvCxnSpPr>
          <p:nvPr/>
        </p:nvCxnSpPr>
        <p:spPr>
          <a:xfrm>
            <a:off x="2240900" y="2011013"/>
            <a:ext cx="17778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66"/>
          <p:cNvCxnSpPr>
            <a:stCxn id="1169" idx="3"/>
            <a:endCxn id="1171" idx="1"/>
          </p:cNvCxnSpPr>
          <p:nvPr/>
        </p:nvCxnSpPr>
        <p:spPr>
          <a:xfrm>
            <a:off x="4480037" y="2011013"/>
            <a:ext cx="23865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9" name="Google Shape;1179;p66"/>
          <p:cNvCxnSpPr>
            <a:stCxn id="1174" idx="3"/>
            <a:endCxn id="1175" idx="7"/>
          </p:cNvCxnSpPr>
          <p:nvPr/>
        </p:nvCxnSpPr>
        <p:spPr>
          <a:xfrm flipH="1">
            <a:off x="4997191" y="3044910"/>
            <a:ext cx="2305800" cy="13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66"/>
          <p:cNvCxnSpPr>
            <a:stCxn id="1176" idx="2"/>
            <a:endCxn id="1181" idx="2"/>
          </p:cNvCxnSpPr>
          <p:nvPr/>
        </p:nvCxnSpPr>
        <p:spPr>
          <a:xfrm rot="10800000">
            <a:off x="1101226" y="2887425"/>
            <a:ext cx="2005500" cy="13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1" name="Google Shape;1181;p66"/>
          <p:cNvSpPr txBox="1"/>
          <p:nvPr/>
        </p:nvSpPr>
        <p:spPr>
          <a:xfrm>
            <a:off x="554900" y="2567250"/>
            <a:ext cx="10929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2" name="Google Shape;1182;p66"/>
          <p:cNvSpPr txBox="1"/>
          <p:nvPr/>
        </p:nvSpPr>
        <p:spPr>
          <a:xfrm>
            <a:off x="1929500" y="2289225"/>
            <a:ext cx="20892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Attacker sends script-injected link to victim (e.g. email scam).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6"/>
          <p:cNvSpPr txBox="1"/>
          <p:nvPr/>
        </p:nvSpPr>
        <p:spPr>
          <a:xfrm>
            <a:off x="7428150" y="3044900"/>
            <a:ext cx="1557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 clicks on link and requests legitimate website.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4" name="Google Shape;1184;p66"/>
          <p:cNvSpPr txBox="1"/>
          <p:nvPr/>
        </p:nvSpPr>
        <p:spPr>
          <a:xfrm>
            <a:off x="4997200" y="4439175"/>
            <a:ext cx="2526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Victim’s browser loads legitimate site, but also executes malicious 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5" name="Google Shape;1185;p66"/>
          <p:cNvSpPr txBox="1"/>
          <p:nvPr/>
        </p:nvSpPr>
        <p:spPr>
          <a:xfrm>
            <a:off x="1536650" y="3015038"/>
            <a:ext cx="897600" cy="65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10101001100101010110101001111010100101010100100101010001010100010100111010100110010001100101001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6" name="Google Shape;1186;p66"/>
          <p:cNvSpPr txBox="1"/>
          <p:nvPr/>
        </p:nvSpPr>
        <p:spPr>
          <a:xfrm>
            <a:off x="816725" y="3798513"/>
            <a:ext cx="19383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Malicious script sends victims private data to attacker.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https://xss-game.appspot.com/level1</a:t>
            </a:r>
            <a:endParaRPr dirty="0"/>
          </a:p>
        </p:txBody>
      </p:sp>
      <p:sp>
        <p:nvSpPr>
          <p:cNvPr id="1192" name="Google Shape;1192;p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Reflected XSS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98" name="Google Shape;1198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Reflected XSS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DVWA and Gruyere to explore reflected XSS vulnerabilities.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69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Reflected XSS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 &amp; Attribute Attacks</a:t>
            </a:r>
            <a:endParaRPr/>
          </a:p>
        </p:txBody>
      </p:sp>
      <p:sp>
        <p:nvSpPr>
          <p:cNvPr id="1211" name="Google Shape;1211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XSS</a:t>
            </a:r>
            <a:endParaRPr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Persistent XSS attacks occur when a server saves a malicious payload to a database.</a:t>
            </a: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Persistent XSS, the payload is a threat to </a:t>
            </a:r>
            <a:r>
              <a:rPr lang="en" i="1"/>
              <a:t>anyone who loads the data</a:t>
            </a:r>
            <a:r>
              <a:rPr lang="en"/>
              <a:t>.</a:t>
            </a:r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an attacker submits a malicious script as a forum comment, anyone who loads the comments becomes a target.</a:t>
            </a:r>
            <a:endParaRPr/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Often, XSS is delivered through special attributes instead of script tags. </a:t>
            </a:r>
            <a:endParaRPr/>
          </a:p>
        </p:txBody>
      </p:sp>
      <p:sp>
        <p:nvSpPr>
          <p:cNvPr id="1222" name="Google Shape;1222;p7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Certain HTML attributes can execute JavaScript: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img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=”bad link” </a:t>
            </a:r>
            <a:r>
              <a:rPr lang="en" dirty="0" err="1">
                <a:latin typeface="Roboto Mono"/>
                <a:ea typeface="Roboto Mono"/>
                <a:cs typeface="Roboto Mono"/>
                <a:sym typeface="Roboto Mono"/>
              </a:rPr>
              <a:t>onerror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=“alert(‘hacked!’)”&gt;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https://xss-game.appspot.com/level2</a:t>
            </a:r>
            <a:endParaRPr dirty="0"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Attributes Attacks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34" name="Google Shape;1234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Persistent XSS and Attribute Attacks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craft and deliver XSS payloads via HTML attributes.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Quotes</a:t>
            </a:r>
            <a:endParaRPr/>
          </a:p>
        </p:txBody>
      </p:sp>
      <p:sp>
        <p:nvSpPr>
          <p:cNvPr id="1247" name="Google Shape;124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third major injection technique is called breaking quotes.</a:t>
            </a:r>
            <a:endParaRPr/>
          </a:p>
        </p:txBody>
      </p:sp>
      <p:sp>
        <p:nvSpPr>
          <p:cNvPr id="1248" name="Google Shape;12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HTML, quotation, marks are used to provide values of attributes. </a:t>
            </a:r>
            <a:endParaRPr/>
          </a:p>
        </p:txBody>
      </p:sp>
      <p:sp>
        <p:nvSpPr>
          <p:cNvPr id="1250" name="Google Shape;1250;p7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Anything within quotes is interpreted as the value of an attribute. However, anything outside of quotes is interpreted as HTML. </a:t>
            </a:r>
            <a:endParaRPr/>
          </a:p>
        </p:txBody>
      </p:sp>
      <p:sp>
        <p:nvSpPr>
          <p:cNvPr id="1251" name="Google Shape;1251;p7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Whenever you can set the value of an attribute via user input, you can potentially inject HTML by inserting a quotation mark. </a:t>
            </a:r>
            <a:endParaRPr/>
          </a:p>
        </p:txBody>
      </p:sp>
      <p:sp>
        <p:nvSpPr>
          <p:cNvPr id="1252" name="Google Shape;1252;p7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we’ll take a look with an Demonstration.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https://xss-game.appspot.com/level3</a:t>
            </a:r>
            <a:endParaRPr dirty="0"/>
          </a:p>
        </p:txBody>
      </p:sp>
      <p:sp>
        <p:nvSpPr>
          <p:cNvPr id="1258" name="Google Shape;1258;p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Breaking Quotes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64" name="Google Shape;1264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Breaking Quotes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Gruyere to practice the technique of “Breaking Quotes”.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78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Breaking Quotes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Articulate common malicious uses of JavaScript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Explain how reflected and persistent XSS are delivered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Manually identify and exploit XSS vulnerabilities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Construct “syntax-breaking” XSS payloads</a:t>
            </a:r>
            <a:endParaRPr sz="18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80" name="Google Shape;1280;p79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79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9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9"/>
          <p:cNvSpPr/>
          <p:nvPr/>
        </p:nvSpPr>
        <p:spPr>
          <a:xfrm>
            <a:off x="513375" y="2524211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2533550" y="1409200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look at how attackers construct and deliver XSS payloads. </a:t>
            </a: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Deep-Dive</a:t>
            </a:r>
            <a:endParaRPr/>
          </a:p>
        </p:txBody>
      </p:sp>
      <p:sp>
        <p:nvSpPr>
          <p:cNvPr id="1049" name="Google Shape;1049;p5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Browsers interpret markup by reading HTML, and then rendering it according to internal rules and CSS styles.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Raw and the Rendered</a:t>
            </a:r>
            <a:endParaRPr/>
          </a:p>
        </p:txBody>
      </p:sp>
      <p:sp>
        <p:nvSpPr>
          <p:cNvPr id="1056" name="Google Shape;1056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7"/>
          <p:cNvSpPr txBox="1"/>
          <p:nvPr/>
        </p:nvSpPr>
        <p:spPr>
          <a:xfrm>
            <a:off x="335950" y="808375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Raw Markup: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&lt;h3 id=“heading”&gt;Meaningless Text&lt;/h3&gt;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some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&lt;p&gt;This paragraph has more text.&lt;/p&gt;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&lt;/section&gt;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8" name="Google Shape;1058;p57"/>
          <p:cNvSpPr txBox="1"/>
          <p:nvPr/>
        </p:nvSpPr>
        <p:spPr>
          <a:xfrm>
            <a:off x="393850" y="2862513"/>
            <a:ext cx="6351300" cy="1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Rendered: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Meaningless Test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59" name="Google Shape;1059;p57"/>
          <p:cNvCxnSpPr/>
          <p:nvPr/>
        </p:nvCxnSpPr>
        <p:spPr>
          <a:xfrm>
            <a:off x="372550" y="2802875"/>
            <a:ext cx="627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19050" dir="5400000" algn="bl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442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</a:t>
            </a:r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Browsers begin loading pages by reading their HTML. 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As they do, they keep detailed records of: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which tags appear on the page, and the values of their attributes,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which elements each tag is related to </a:t>
            </a:r>
            <a:endParaRPr sz="1200"/>
          </a:p>
        </p:txBody>
      </p:sp>
      <p:sp>
        <p:nvSpPr>
          <p:cNvPr id="1066" name="Google Shape;1066;p58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</a:t>
            </a:r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8"/>
          <p:cNvSpPr/>
          <p:nvPr/>
        </p:nvSpPr>
        <p:spPr>
          <a:xfrm>
            <a:off x="2445650" y="1318350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9" name="Google Shape;1069;p58"/>
          <p:cNvSpPr/>
          <p:nvPr/>
        </p:nvSpPr>
        <p:spPr>
          <a:xfrm>
            <a:off x="2445650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94475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1" name="Google Shape;1071;p58"/>
          <p:cNvSpPr/>
          <p:nvPr/>
        </p:nvSpPr>
        <p:spPr>
          <a:xfrm>
            <a:off x="4750975" y="20850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58"/>
          <p:cNvSpPr/>
          <p:nvPr/>
        </p:nvSpPr>
        <p:spPr>
          <a:xfrm>
            <a:off x="2445650" y="325072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Meaningless 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58"/>
          <p:cNvSpPr/>
          <p:nvPr/>
        </p:nvSpPr>
        <p:spPr>
          <a:xfrm>
            <a:off x="94475" y="3250725"/>
            <a:ext cx="1984200" cy="93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4" name="Google Shape;1074;p58"/>
          <p:cNvSpPr/>
          <p:nvPr/>
        </p:nvSpPr>
        <p:spPr>
          <a:xfrm>
            <a:off x="94475" y="26679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58"/>
          <p:cNvSpPr/>
          <p:nvPr/>
        </p:nvSpPr>
        <p:spPr>
          <a:xfrm>
            <a:off x="2445650" y="26679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58"/>
          <p:cNvSpPr/>
          <p:nvPr/>
        </p:nvSpPr>
        <p:spPr>
          <a:xfrm>
            <a:off x="4750975" y="2657600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textContent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58"/>
          <p:cNvSpPr/>
          <p:nvPr/>
        </p:nvSpPr>
        <p:spPr>
          <a:xfrm>
            <a:off x="2445650" y="3792275"/>
            <a:ext cx="1984200" cy="388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58"/>
          <p:cNvSpPr/>
          <p:nvPr/>
        </p:nvSpPr>
        <p:spPr>
          <a:xfrm>
            <a:off x="2445650" y="4416375"/>
            <a:ext cx="1984200" cy="388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heading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8"/>
          <p:cNvSpPr/>
          <p:nvPr/>
        </p:nvSpPr>
        <p:spPr>
          <a:xfrm>
            <a:off x="4750975" y="3230100"/>
            <a:ext cx="1984200" cy="9300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paragraph has some text.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0" name="Google Shape;1080;p58"/>
          <p:cNvCxnSpPr>
            <a:stCxn id="1068" idx="2"/>
            <a:endCxn id="1069" idx="0"/>
          </p:cNvCxnSpPr>
          <p:nvPr/>
        </p:nvCxnSpPr>
        <p:spPr>
          <a:xfrm>
            <a:off x="3437750" y="1706850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1" name="Google Shape;1081;p58"/>
          <p:cNvCxnSpPr>
            <a:stCxn id="1068" idx="2"/>
            <a:endCxn id="1070" idx="0"/>
          </p:cNvCxnSpPr>
          <p:nvPr/>
        </p:nvCxnSpPr>
        <p:spPr>
          <a:xfrm flipH="1">
            <a:off x="1086650" y="1706850"/>
            <a:ext cx="235110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2" name="Google Shape;1082;p58"/>
          <p:cNvCxnSpPr>
            <a:stCxn id="1068" idx="2"/>
            <a:endCxn id="1071" idx="0"/>
          </p:cNvCxnSpPr>
          <p:nvPr/>
        </p:nvCxnSpPr>
        <p:spPr>
          <a:xfrm>
            <a:off x="3437750" y="1706850"/>
            <a:ext cx="2305200" cy="378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3" name="Google Shape;1083;p58"/>
          <p:cNvCxnSpPr>
            <a:stCxn id="1069" idx="2"/>
            <a:endCxn id="1075" idx="0"/>
          </p:cNvCxnSpPr>
          <p:nvPr/>
        </p:nvCxnSpPr>
        <p:spPr>
          <a:xfrm>
            <a:off x="3437750" y="2473575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58"/>
          <p:cNvCxnSpPr>
            <a:endCxn id="1074" idx="0"/>
          </p:cNvCxnSpPr>
          <p:nvPr/>
        </p:nvCxnSpPr>
        <p:spPr>
          <a:xfrm>
            <a:off x="1086575" y="24735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58"/>
          <p:cNvCxnSpPr>
            <a:stCxn id="1074" idx="2"/>
            <a:endCxn id="1073" idx="0"/>
          </p:cNvCxnSpPr>
          <p:nvPr/>
        </p:nvCxnSpPr>
        <p:spPr>
          <a:xfrm>
            <a:off x="1086575" y="30564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58"/>
          <p:cNvCxnSpPr>
            <a:stCxn id="1075" idx="2"/>
            <a:endCxn id="1072" idx="0"/>
          </p:cNvCxnSpPr>
          <p:nvPr/>
        </p:nvCxnSpPr>
        <p:spPr>
          <a:xfrm>
            <a:off x="3437750" y="3056400"/>
            <a:ext cx="0" cy="19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58"/>
          <p:cNvCxnSpPr>
            <a:stCxn id="1077" idx="0"/>
            <a:endCxn id="1072" idx="2"/>
          </p:cNvCxnSpPr>
          <p:nvPr/>
        </p:nvCxnSpPr>
        <p:spPr>
          <a:xfrm rot="10800000">
            <a:off x="3437750" y="3639275"/>
            <a:ext cx="0" cy="153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58"/>
          <p:cNvCxnSpPr>
            <a:stCxn id="1077" idx="2"/>
            <a:endCxn id="1078" idx="0"/>
          </p:cNvCxnSpPr>
          <p:nvPr/>
        </p:nvCxnSpPr>
        <p:spPr>
          <a:xfrm>
            <a:off x="3437750" y="4180775"/>
            <a:ext cx="0" cy="23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58"/>
          <p:cNvCxnSpPr>
            <a:stCxn id="1071" idx="2"/>
            <a:endCxn id="1076" idx="0"/>
          </p:cNvCxnSpPr>
          <p:nvPr/>
        </p:nvCxnSpPr>
        <p:spPr>
          <a:xfrm>
            <a:off x="5743075" y="2473575"/>
            <a:ext cx="0" cy="18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58"/>
          <p:cNvCxnSpPr>
            <a:stCxn id="1076" idx="2"/>
            <a:endCxn id="1079" idx="0"/>
          </p:cNvCxnSpPr>
          <p:nvPr/>
        </p:nvCxnSpPr>
        <p:spPr>
          <a:xfrm>
            <a:off x="5743075" y="3046100"/>
            <a:ext cx="0" cy="183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Selects the element on the page with `id=heading`.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Prints out the element’s text (“Meaningless Text”)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Changes the text inside the element to “Meaningful Nonsense”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5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Elements</a:t>
            </a:r>
            <a:endParaRPr/>
          </a:p>
        </p:txBody>
      </p:sp>
      <p:sp>
        <p:nvSpPr>
          <p:cNvPr id="1097" name="Google Shape;1097;p5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59"/>
          <p:cNvSpPr/>
          <p:nvPr/>
        </p:nvSpPr>
        <p:spPr>
          <a:xfrm>
            <a:off x="283450" y="703400"/>
            <a:ext cx="6699600" cy="1345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const heading = document.querySelector(‘#heading’)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console.log(heading.textContent) // “Meaningless Text”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 Mono"/>
                <a:ea typeface="Roboto Mono"/>
                <a:cs typeface="Roboto Mono"/>
                <a:sym typeface="Roboto Mono"/>
              </a:rPr>
              <a:t>heading.textContent = “Meaningful Nonsense”</a:t>
            </a:r>
            <a:endParaRPr sz="1500"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59"/>
          <p:cNvSpPr/>
          <p:nvPr/>
        </p:nvSpPr>
        <p:spPr>
          <a:xfrm>
            <a:off x="283450" y="2130125"/>
            <a:ext cx="6699600" cy="1345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"/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DOM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59"/>
          <p:cNvSpPr/>
          <p:nvPr/>
        </p:nvSpPr>
        <p:spPr>
          <a:xfrm>
            <a:off x="283450" y="3556838"/>
            <a:ext cx="6699600" cy="134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Meaningful Nonsense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This paragraph has some text.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1" name="Google Shape;1101;p59"/>
          <p:cNvSpPr/>
          <p:nvPr/>
        </p:nvSpPr>
        <p:spPr>
          <a:xfrm>
            <a:off x="419925" y="2714625"/>
            <a:ext cx="12597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section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2" name="Google Shape;1102;p59"/>
          <p:cNvSpPr/>
          <p:nvPr/>
        </p:nvSpPr>
        <p:spPr>
          <a:xfrm>
            <a:off x="1763700" y="2725125"/>
            <a:ext cx="514500" cy="35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59"/>
          <p:cNvSpPr/>
          <p:nvPr/>
        </p:nvSpPr>
        <p:spPr>
          <a:xfrm>
            <a:off x="2362275" y="2714625"/>
            <a:ext cx="661200" cy="37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h3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3107550" y="2725125"/>
            <a:ext cx="1585200" cy="35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textContent </a:t>
            </a:r>
            <a:endParaRPr/>
          </a:p>
        </p:txBody>
      </p:sp>
      <p:sp>
        <p:nvSpPr>
          <p:cNvPr id="1105" name="Google Shape;1105;p59"/>
          <p:cNvSpPr/>
          <p:nvPr/>
        </p:nvSpPr>
        <p:spPr>
          <a:xfrm>
            <a:off x="4776825" y="2536125"/>
            <a:ext cx="2109900" cy="73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Meaningless Text</a:t>
            </a:r>
            <a:endParaRPr strike="sngStrike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Meaningful Nonsense</a:t>
            </a:r>
            <a:endParaRPr/>
          </a:p>
        </p:txBody>
      </p:sp>
      <p:sp>
        <p:nvSpPr>
          <p:cNvPr id="1106" name="Google Shape;1106;p59"/>
          <p:cNvSpPr/>
          <p:nvPr/>
        </p:nvSpPr>
        <p:spPr>
          <a:xfrm>
            <a:off x="283450" y="3556850"/>
            <a:ext cx="6699600" cy="4410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3. Rendered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Opportunities</a:t>
            </a:r>
            <a:endParaRPr/>
          </a:p>
        </p:txBody>
      </p:sp>
      <p:sp>
        <p:nvSpPr>
          <p:cNvPr id="1112" name="Google Shape;111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383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below code, an attacker has selected the element with id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#btnCreditCard</a:t>
            </a:r>
            <a:r>
              <a:rPr lang="en"/>
              <a:t>.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repainting a pretty menu, this code sends the user’s credit card number to the hacker’s servers as they type it. </a:t>
            </a:r>
            <a:endParaRPr/>
          </a:p>
        </p:txBody>
      </p:sp>
      <p:sp>
        <p:nvSpPr>
          <p:cNvPr id="1113" name="Google Shape;111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00" y="2276550"/>
            <a:ext cx="6756000" cy="2256700"/>
          </a:xfrm>
          <a:prstGeom prst="rect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Cross-Scripting Scripting // XSS</a:t>
            </a:r>
            <a:endParaRPr/>
          </a:p>
        </p:txBody>
      </p:sp>
      <p:sp>
        <p:nvSpPr>
          <p:cNvPr id="1120" name="Google Shape;1120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1068</Words>
  <Application>Microsoft Macintosh PowerPoint</Application>
  <PresentationFormat>On-screen Show (16:9)</PresentationFormat>
  <Paragraphs>171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Roboto Medium</vt:lpstr>
      <vt:lpstr>Roboto Thin</vt:lpstr>
      <vt:lpstr>Arial</vt:lpstr>
      <vt:lpstr>Roboto Mono</vt:lpstr>
      <vt:lpstr>Roboto</vt:lpstr>
      <vt:lpstr>Times New Roman</vt:lpstr>
      <vt:lpstr>Roboto Light</vt:lpstr>
      <vt:lpstr>Simple Light</vt:lpstr>
      <vt:lpstr>Web Vulnerabilities Day 2</vt:lpstr>
      <vt:lpstr>Today’s Objectives </vt:lpstr>
      <vt:lpstr>Today, we’ll look at how attackers construct and deliver XSS payloads. </vt:lpstr>
      <vt:lpstr>JavaScript Deep-Dive</vt:lpstr>
      <vt:lpstr>The Raw and the Rendered</vt:lpstr>
      <vt:lpstr>The DOM</vt:lpstr>
      <vt:lpstr>Manipulating Elements</vt:lpstr>
      <vt:lpstr>Exploit Opportunities</vt:lpstr>
      <vt:lpstr>Cross-Scripting Scripting // XSS</vt:lpstr>
      <vt:lpstr>Interactivity at the cost of Vulnerability</vt:lpstr>
      <vt:lpstr>PowerPoint Presentation</vt:lpstr>
      <vt:lpstr>Reflected XSS</vt:lpstr>
      <vt:lpstr>Reflection</vt:lpstr>
      <vt:lpstr>Poisoned Leakes</vt:lpstr>
      <vt:lpstr>Reflected XSS</vt:lpstr>
      <vt:lpstr>20 Minutes</vt:lpstr>
      <vt:lpstr>PowerPoint Presentation</vt:lpstr>
      <vt:lpstr>Persistent XSS &amp; Attribute Attacks</vt:lpstr>
      <vt:lpstr>Persistent XSS</vt:lpstr>
      <vt:lpstr>Attributes Attacks</vt:lpstr>
      <vt:lpstr>20 Minutes</vt:lpstr>
      <vt:lpstr>Breaking Quotes</vt:lpstr>
      <vt:lpstr>Breaking Quotes</vt:lpstr>
      <vt:lpstr>Breaking Quotes</vt:lpstr>
      <vt:lpstr>20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Day 2</dc:title>
  <cp:lastModifiedBy>Tony Wilson</cp:lastModifiedBy>
  <cp:revision>3</cp:revision>
  <dcterms:modified xsi:type="dcterms:W3CDTF">2019-08-01T02:44:19Z</dcterms:modified>
</cp:coreProperties>
</file>